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305" r:id="rId5"/>
    <p:sldId id="326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  <p:sldId id="322" r:id="rId15"/>
    <p:sldId id="323" r:id="rId16"/>
    <p:sldId id="321" r:id="rId17"/>
    <p:sldId id="320" r:id="rId18"/>
    <p:sldId id="324" r:id="rId19"/>
    <p:sldId id="325" r:id="rId20"/>
    <p:sldId id="329" r:id="rId21"/>
    <p:sldId id="327" r:id="rId22"/>
    <p:sldId id="32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>
            <a:normAutofit/>
          </a:bodyPr>
          <a:lstStyle/>
          <a:p>
            <a:pPr algn="l"/>
            <a:r>
              <a:rPr lang="en-US" sz="3400" dirty="0"/>
              <a:t>Team – Team</a:t>
            </a:r>
            <a:br>
              <a:rPr lang="en-US" sz="3400" dirty="0"/>
            </a:br>
            <a:endParaRPr lang="en-US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Members – Rushikesh Kusuma</a:t>
            </a:r>
            <a:endParaRPr lang="en-US" sz="3200" dirty="0">
              <a:solidFill>
                <a:srgbClr val="FC05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834FA-C5F9-3E1D-2385-11BAF02B2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Analytical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FE2C0-322C-3A96-599B-254944BA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Police Violation is the largest Human Rights Violation</a:t>
            </a:r>
          </a:p>
          <a:p>
            <a:r>
              <a:rPr lang="en-IN" dirty="0"/>
              <a:t>Around 55.8% of Policemen charge-sheeted got convicted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6472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92E92-67C2-77C3-9031-7EB0A2AFF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0"/>
            <a:ext cx="10353762" cy="1222310"/>
          </a:xfrm>
        </p:spPr>
        <p:txBody>
          <a:bodyPr/>
          <a:lstStyle/>
          <a:p>
            <a:r>
              <a:rPr lang="en-IN" dirty="0"/>
              <a:t>Death Timeline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9DDC55-2583-6E9A-1906-F12D974F8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9759" y="890237"/>
            <a:ext cx="10121833" cy="5890009"/>
          </a:xfrm>
        </p:spPr>
      </p:pic>
    </p:spTree>
    <p:extLst>
      <p:ext uri="{BB962C8B-B14F-4D97-AF65-F5344CB8AC3E}">
        <p14:creationId xmlns:p14="http://schemas.microsoft.com/office/powerpoint/2010/main" val="3907268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67683-04D1-B576-5BC3-CF3E5335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Analytical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45F96-3760-295E-1013-F039E6EA8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No of deaths prior, during and post treatment are similar</a:t>
            </a:r>
          </a:p>
          <a:p>
            <a:r>
              <a:rPr lang="en-IN" dirty="0"/>
              <a:t>The number of </a:t>
            </a:r>
            <a:r>
              <a:rPr lang="en-IN" dirty="0" err="1"/>
              <a:t>hospilizations</a:t>
            </a:r>
            <a:r>
              <a:rPr lang="en-IN" dirty="0"/>
              <a:t> have increased in the past but back to now.</a:t>
            </a:r>
          </a:p>
        </p:txBody>
      </p:sp>
    </p:spTree>
    <p:extLst>
      <p:ext uri="{BB962C8B-B14F-4D97-AF65-F5344CB8AC3E}">
        <p14:creationId xmlns:p14="http://schemas.microsoft.com/office/powerpoint/2010/main" val="2891278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7ACC-2C3E-B759-97F4-E0034675E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0"/>
            <a:ext cx="10353762" cy="1026367"/>
          </a:xfrm>
        </p:spPr>
        <p:txBody>
          <a:bodyPr/>
          <a:lstStyle/>
          <a:p>
            <a:r>
              <a:rPr lang="en-IN" dirty="0"/>
              <a:t>Crimes Committed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0CF1EB-6B7C-C41F-6304-368FCB6071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443" y="821094"/>
            <a:ext cx="10438150" cy="5968481"/>
          </a:xfrm>
        </p:spPr>
      </p:pic>
    </p:spTree>
    <p:extLst>
      <p:ext uri="{BB962C8B-B14F-4D97-AF65-F5344CB8AC3E}">
        <p14:creationId xmlns:p14="http://schemas.microsoft.com/office/powerpoint/2010/main" val="2233215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DCA68-0900-BC72-B930-E6F4E7346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Analytical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33D03-E8C1-56F2-8B35-5F44A7B61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Drug Related crimes represent 52.4% of all the Crimes</a:t>
            </a:r>
          </a:p>
          <a:p>
            <a:r>
              <a:rPr lang="en-IN" dirty="0"/>
              <a:t>South Dakota has an unusually high Tax Evasion rate</a:t>
            </a:r>
          </a:p>
          <a:p>
            <a:r>
              <a:rPr lang="en-IN" dirty="0"/>
              <a:t>Alaska has an unusually high Drug related cases</a:t>
            </a:r>
          </a:p>
          <a:p>
            <a:r>
              <a:rPr lang="en-IN" dirty="0"/>
              <a:t>Montana has an unusually high Conspiracy cases.</a:t>
            </a:r>
          </a:p>
          <a:p>
            <a:r>
              <a:rPr lang="en-IN" dirty="0"/>
              <a:t>Columbia has an </a:t>
            </a:r>
            <a:r>
              <a:rPr lang="en-IN" dirty="0" err="1"/>
              <a:t>unusualy</a:t>
            </a:r>
            <a:r>
              <a:rPr lang="en-IN" dirty="0"/>
              <a:t> high Murder and Homicide rate</a:t>
            </a:r>
          </a:p>
          <a:p>
            <a:r>
              <a:rPr lang="en-IN" dirty="0"/>
              <a:t>Montana has an extremely high rate of Possession of Illegal Weapons(44.6% of total)</a:t>
            </a:r>
          </a:p>
          <a:p>
            <a:r>
              <a:rPr lang="en-IN" dirty="0"/>
              <a:t>Columbia has an unusually high Robbery rate.</a:t>
            </a:r>
          </a:p>
        </p:txBody>
      </p:sp>
    </p:spTree>
    <p:extLst>
      <p:ext uri="{BB962C8B-B14F-4D97-AF65-F5344CB8AC3E}">
        <p14:creationId xmlns:p14="http://schemas.microsoft.com/office/powerpoint/2010/main" val="596881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259DC-EBCB-3C1E-F04B-D3A887A77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-65314"/>
            <a:ext cx="10353762" cy="1259632"/>
          </a:xfrm>
        </p:spPr>
        <p:txBody>
          <a:bodyPr/>
          <a:lstStyle/>
          <a:p>
            <a:r>
              <a:rPr lang="en-IN" dirty="0"/>
              <a:t>Crimes and Victim 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558225-F020-2EB8-3E31-A5E5A5912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443" y="821094"/>
            <a:ext cx="10127227" cy="5800531"/>
          </a:xfrm>
        </p:spPr>
      </p:pic>
    </p:spTree>
    <p:extLst>
      <p:ext uri="{BB962C8B-B14F-4D97-AF65-F5344CB8AC3E}">
        <p14:creationId xmlns:p14="http://schemas.microsoft.com/office/powerpoint/2010/main" val="1592157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D2AAB-20A1-B30C-2483-F08702A76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Analytical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E7066-A78F-1C7A-A374-1BD273910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Infants(Younger than 10 </a:t>
            </a:r>
            <a:r>
              <a:rPr lang="en-IN" dirty="0" err="1"/>
              <a:t>yrs</a:t>
            </a:r>
            <a:r>
              <a:rPr lang="en-IN" dirty="0"/>
              <a:t>) represent close to 2% of the total Victim Population</a:t>
            </a:r>
          </a:p>
          <a:p>
            <a:r>
              <a:rPr lang="en-IN" dirty="0"/>
              <a:t>Columbia has the highest Victims Total with 16.9%.</a:t>
            </a:r>
          </a:p>
          <a:p>
            <a:r>
              <a:rPr lang="en-IN" dirty="0"/>
              <a:t>The 30-50 age group consists of a majority of the Victim Category.</a:t>
            </a:r>
          </a:p>
          <a:p>
            <a:r>
              <a:rPr lang="en-IN" dirty="0"/>
              <a:t>There are 3.26 male victims for every single female victim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5477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5FD3C-BFC8-9E42-A42C-4FF0894FB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-279919"/>
            <a:ext cx="10353762" cy="1801586"/>
          </a:xfrm>
        </p:spPr>
        <p:txBody>
          <a:bodyPr/>
          <a:lstStyle/>
          <a:p>
            <a:r>
              <a:rPr lang="en-IN" dirty="0"/>
              <a:t>Strategies to reduce crime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C897E-53FD-3BA4-0C3F-BF1B1047C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1399592"/>
            <a:ext cx="10609511" cy="539309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Boost community outreach initiatives to foster cooperation and trust, particularly in states with high crime rates like Alaska and the District of Columbia.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Launch public awareness efforts to inform people about the negative effects of tax evasion on society, particularly in South Dakota.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Promote neighborhood watch programs and the exchange of security information through neighborhood-based initiatives.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Create specialized programs to address the underlying causes and dismantle criminal networks in regions like Montana that have a high number of conspiracy cases.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mentorship programs, after-school activities, and career training to keep youth involved in constructive activities and away from harmful influences.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475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3BF9A-2E5B-ECC9-C479-E3DFF41DE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1D9D9-65B7-4718-2BBC-64AF9BCF8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From the analytics obtained from the data, the Government can look into the matter and take appropriate decisions on the governance.</a:t>
            </a:r>
          </a:p>
        </p:txBody>
      </p:sp>
    </p:spTree>
    <p:extLst>
      <p:ext uri="{BB962C8B-B14F-4D97-AF65-F5344CB8AC3E}">
        <p14:creationId xmlns:p14="http://schemas.microsoft.com/office/powerpoint/2010/main" val="1898595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45661-FFF7-2456-FAC9-B34E94800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7200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31571-AF01-FCAD-446F-7C19889E32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V="1">
            <a:off x="4302346" y="2220683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1994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0F503-527E-FC3A-709D-CF6E1284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Cleaning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EB568-C1A2-9628-B68D-D580F7388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Had an overview of the Excel sheets</a:t>
            </a:r>
          </a:p>
          <a:p>
            <a:r>
              <a:rPr lang="en-IN" dirty="0"/>
              <a:t>Performed data cleaning</a:t>
            </a:r>
          </a:p>
          <a:p>
            <a:r>
              <a:rPr lang="en-IN" dirty="0"/>
              <a:t>Performed data preprocessing</a:t>
            </a:r>
          </a:p>
          <a:p>
            <a:r>
              <a:rPr lang="en-IN" dirty="0"/>
              <a:t>Verified all the given tables for any irregularities</a:t>
            </a:r>
          </a:p>
          <a:p>
            <a:r>
              <a:rPr lang="en-IN" dirty="0"/>
              <a:t>Proceeded to Data Visualization for Analysis</a:t>
            </a:r>
          </a:p>
        </p:txBody>
      </p:sp>
    </p:spTree>
    <p:extLst>
      <p:ext uri="{BB962C8B-B14F-4D97-AF65-F5344CB8AC3E}">
        <p14:creationId xmlns:p14="http://schemas.microsoft.com/office/powerpoint/2010/main" val="3753141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7EE43-ABA8-C2E9-6A4D-E265F27CC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0"/>
            <a:ext cx="10353762" cy="1143511"/>
          </a:xfrm>
        </p:spPr>
        <p:txBody>
          <a:bodyPr/>
          <a:lstStyle/>
          <a:p>
            <a:r>
              <a:rPr lang="en-IN" dirty="0"/>
              <a:t>Trial of Violent Crimes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31733B-6BAF-F6C6-5981-D3519987FA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633" y="1143511"/>
            <a:ext cx="9601200" cy="5544817"/>
          </a:xfrm>
        </p:spPr>
      </p:pic>
    </p:spTree>
    <p:extLst>
      <p:ext uri="{BB962C8B-B14F-4D97-AF65-F5344CB8AC3E}">
        <p14:creationId xmlns:p14="http://schemas.microsoft.com/office/powerpoint/2010/main" val="3961305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42961-3FBB-9C24-1578-A11611B1C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Analytical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F56DB-0158-DC99-8121-23BAB610D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 The District of Columbia has the highest total Crime among all the states.</a:t>
            </a:r>
          </a:p>
          <a:p>
            <a:r>
              <a:rPr lang="en-IN" dirty="0"/>
              <a:t>In general the Confessions to Crimes are very low (around 1.5%)</a:t>
            </a:r>
          </a:p>
          <a:p>
            <a:r>
              <a:rPr lang="en-IN" dirty="0"/>
              <a:t>But South Dakota is an exception to the above-mentioned statement. South Dakota corresponds to 47.44% of all the confessions despite representing around 2.25% of crime.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5493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7CF8C-EF67-E483-83A5-AE9CBCA91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0"/>
            <a:ext cx="10353762" cy="1334278"/>
          </a:xfrm>
        </p:spPr>
        <p:txBody>
          <a:bodyPr/>
          <a:lstStyle/>
          <a:p>
            <a:r>
              <a:rPr lang="en-IN" dirty="0"/>
              <a:t>State Arrested Drugs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9D2DF89-10A4-9137-4878-57B6FD11F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5657" y="1005928"/>
            <a:ext cx="9694506" cy="5534983"/>
          </a:xfrm>
        </p:spPr>
      </p:pic>
    </p:spTree>
    <p:extLst>
      <p:ext uri="{BB962C8B-B14F-4D97-AF65-F5344CB8AC3E}">
        <p14:creationId xmlns:p14="http://schemas.microsoft.com/office/powerpoint/2010/main" val="3635737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BA7D0-E688-DA90-F601-EAC113ADB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Analytical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EAA16-BEEA-C714-8F55-42AAF022B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most common Drugs Dealt are Cannabis and Cocaine</a:t>
            </a:r>
          </a:p>
          <a:p>
            <a:r>
              <a:rPr lang="en-IN" dirty="0"/>
              <a:t>Alaska which represents just 0.2% of the US population is responsible for around 15.1% of all the cases.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1282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AF4BE-A163-B316-B27A-3E78B09FD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0"/>
            <a:ext cx="10353762" cy="1306286"/>
          </a:xfrm>
        </p:spPr>
        <p:txBody>
          <a:bodyPr/>
          <a:lstStyle/>
          <a:p>
            <a:r>
              <a:rPr lang="en-IN" dirty="0"/>
              <a:t>Property Stolen and Recovered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06DD37-0405-D94C-C12C-B1D6C00FC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755" y="998375"/>
            <a:ext cx="10036235" cy="5768050"/>
          </a:xfrm>
        </p:spPr>
      </p:pic>
    </p:spTree>
    <p:extLst>
      <p:ext uri="{BB962C8B-B14F-4D97-AF65-F5344CB8AC3E}">
        <p14:creationId xmlns:p14="http://schemas.microsoft.com/office/powerpoint/2010/main" val="3754550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BE839-29B6-0DD7-336C-ABF095BC1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Analytical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CD800-195F-890F-1652-FE9DB0749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Around 30% of the property stolen got recovered</a:t>
            </a:r>
          </a:p>
          <a:p>
            <a:r>
              <a:rPr lang="en-IN" dirty="0"/>
              <a:t>Arkansas is the state with the most amount of property stolen(16.44%) and value stolen(32%) with Arkansas representing 7.2% of US population</a:t>
            </a:r>
          </a:p>
          <a:p>
            <a:r>
              <a:rPr lang="en-IN" dirty="0"/>
              <a:t> Alaska represents 5.15% of Value stolen but an impressive 14.17% of Value recovered.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7181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59AB-7F9A-C5B1-D98B-21A2679B1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0"/>
            <a:ext cx="10353762" cy="1222310"/>
          </a:xfrm>
        </p:spPr>
        <p:txBody>
          <a:bodyPr/>
          <a:lstStyle/>
          <a:p>
            <a:r>
              <a:rPr lang="en-IN" dirty="0"/>
              <a:t>Human Rights Violation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56041B-565E-CAFA-7205-58D91A5840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442" y="872894"/>
            <a:ext cx="10048357" cy="5746806"/>
          </a:xfrm>
        </p:spPr>
      </p:pic>
    </p:spTree>
    <p:extLst>
      <p:ext uri="{BB962C8B-B14F-4D97-AF65-F5344CB8AC3E}">
        <p14:creationId xmlns:p14="http://schemas.microsoft.com/office/powerpoint/2010/main" val="28844647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{9C4B6301-4F8D-433E-A048-873B1A59B63F}tf00934815_win32</Template>
  <TotalTime>237</TotalTime>
  <Words>514</Words>
  <Application>Microsoft Office PowerPoint</Application>
  <PresentationFormat>Widescreen</PresentationFormat>
  <Paragraphs>56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Goudy Old Style</vt:lpstr>
      <vt:lpstr>Söhne</vt:lpstr>
      <vt:lpstr>Wingdings 2</vt:lpstr>
      <vt:lpstr>SlateVTI</vt:lpstr>
      <vt:lpstr>Team – Team </vt:lpstr>
      <vt:lpstr>Data Cleaning and Preprocessing</vt:lpstr>
      <vt:lpstr>Trial of Violent Crimes</vt:lpstr>
      <vt:lpstr>Analytical Conclusions</vt:lpstr>
      <vt:lpstr>State Arrested Drugs</vt:lpstr>
      <vt:lpstr>Analytical Conclusions</vt:lpstr>
      <vt:lpstr>Property Stolen and Recovered</vt:lpstr>
      <vt:lpstr>Analytical Conclusions</vt:lpstr>
      <vt:lpstr>Human Rights Violation</vt:lpstr>
      <vt:lpstr>Analytical Conclusions</vt:lpstr>
      <vt:lpstr>Death Timeline</vt:lpstr>
      <vt:lpstr>Analytical Conclusions</vt:lpstr>
      <vt:lpstr>Crimes Committed</vt:lpstr>
      <vt:lpstr>Analytical Conclusions</vt:lpstr>
      <vt:lpstr>Crimes and Victim Age</vt:lpstr>
      <vt:lpstr>Analytical Conclusions</vt:lpstr>
      <vt:lpstr>Strategies to reduce crime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– Team </dc:title>
  <dc:creator>Rushikesh Kusuma</dc:creator>
  <cp:lastModifiedBy>Rushikesh Kusuma</cp:lastModifiedBy>
  <cp:revision>5</cp:revision>
  <dcterms:created xsi:type="dcterms:W3CDTF">2024-01-13T12:22:41Z</dcterms:created>
  <dcterms:modified xsi:type="dcterms:W3CDTF">2024-01-14T16:48:55Z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